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816" r:id="rId8"/>
    <p:sldMasterId id="2147483828" r:id="rId9"/>
    <p:sldMasterId id="2147483840" r:id="rId10"/>
    <p:sldMasterId id="2147483852" r:id="rId11"/>
    <p:sldMasterId id="2147483972" r:id="rId12"/>
    <p:sldMasterId id="2147484008" r:id="rId13"/>
    <p:sldMasterId id="2147484020" r:id="rId14"/>
    <p:sldMasterId id="2147484032" r:id="rId15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78" r:id="rId27"/>
    <p:sldId id="267" r:id="rId28"/>
    <p:sldId id="269" r:id="rId29"/>
    <p:sldId id="270" r:id="rId30"/>
    <p:sldId id="271" r:id="rId31"/>
    <p:sldId id="272" r:id="rId32"/>
    <p:sldId id="274" r:id="rId33"/>
    <p:sldId id="275" r:id="rId34"/>
    <p:sldId id="276" r:id="rId35"/>
    <p:sldId id="27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2" autoAdjust="0"/>
    <p:restoredTop sz="94660"/>
  </p:normalViewPr>
  <p:slideViewPr>
    <p:cSldViewPr>
      <p:cViewPr varScale="1">
        <p:scale>
          <a:sx n="69" d="100"/>
          <a:sy n="69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99094B-9DAC-492B-B411-DFEF1EEF5AE1}" type="datetimeFigureOut">
              <a:rPr lang="ru-RU" smtClean="0"/>
              <a:pPr/>
              <a:t>03.09.2014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9C9F0F3-9BBE-4116-AF05-985809BE0D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4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3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458200" cy="1510407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Ответственность несовершеннолетних</a:t>
            </a:r>
            <a:endParaRPr lang="ru-RU" sz="5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229.JPG"/>
          <p:cNvPicPr>
            <a:picLocks noChangeAspect="1"/>
          </p:cNvPicPr>
          <p:nvPr/>
        </p:nvPicPr>
        <p:blipFill>
          <a:blip r:embed="rId3" cstate="print"/>
          <a:srcRect l="11607" t="10511" r="1479" b="10577"/>
          <a:stretch>
            <a:fillRect/>
          </a:stretch>
        </p:blipFill>
        <p:spPr>
          <a:xfrm>
            <a:off x="2627784" y="3645024"/>
            <a:ext cx="4208414" cy="2659807"/>
          </a:xfrm>
          <a:prstGeom prst="foldedCorner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bg2">
                <a:lumMod val="1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1152128"/>
          </a:xfrm>
        </p:spPr>
        <p:txBody>
          <a:bodyPr>
            <a:noAutofit/>
          </a:bodyPr>
          <a:lstStyle/>
          <a:p>
            <a:pPr algn="ctr"/>
            <a:r>
              <a:rPr lang="ru-RU" b="1" cap="none" dirty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ru-RU" b="1" cap="none" dirty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cap="none" dirty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Особенности административной ответственности несовершеннолетних</a:t>
            </a:r>
            <a:br>
              <a:rPr lang="ru-RU" b="1" cap="none" dirty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cap="none" dirty="0">
              <a:ln w="31550" cmpd="sng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Административной ответственности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подлежит лицо, достигшее к моменту совершения административного правонарушения возраста 16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 соответствии с </a:t>
            </a:r>
            <a:r>
              <a:rPr lang="ru-RU" sz="3200" dirty="0" err="1"/>
              <a:t>КоАП</a:t>
            </a:r>
            <a:r>
              <a:rPr lang="ru-RU" sz="3200" dirty="0"/>
              <a:t> РФ к правонарушителям могут применяться следующие виды наказаний: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5085184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/>
              <a:t>Предупреждение</a:t>
            </a:r>
          </a:p>
          <a:p>
            <a:pPr algn="just"/>
            <a:r>
              <a:rPr lang="ru-RU" sz="3400" dirty="0" smtClean="0"/>
              <a:t> </a:t>
            </a:r>
            <a:r>
              <a:rPr lang="ru-RU" sz="3400" dirty="0"/>
              <a:t>Административный </a:t>
            </a:r>
            <a:r>
              <a:rPr lang="ru-RU" sz="3400" dirty="0" smtClean="0"/>
              <a:t>штраф</a:t>
            </a:r>
          </a:p>
          <a:p>
            <a:pPr algn="just"/>
            <a:r>
              <a:rPr lang="ru-RU" sz="3400" dirty="0"/>
              <a:t>Конфискация орудия совершения или предмета административного правонарушения (принудительное, безвозмездное изъятие).</a:t>
            </a:r>
          </a:p>
          <a:p>
            <a:pPr algn="just"/>
            <a:r>
              <a:rPr lang="ru-RU" sz="3400" dirty="0" smtClean="0"/>
              <a:t>Лишение </a:t>
            </a:r>
            <a:r>
              <a:rPr lang="ru-RU" sz="3400" dirty="0"/>
              <a:t>специального права, предоставленного физическому лицу на срок от 1 месяца до 3 лет.</a:t>
            </a:r>
          </a:p>
          <a:p>
            <a:pPr algn="just"/>
            <a:endParaRPr lang="ru-RU" dirty="0"/>
          </a:p>
        </p:txBody>
      </p:sp>
      <p:pic>
        <p:nvPicPr>
          <p:cNvPr id="7" name="Рисунок 6" descr="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857232"/>
            <a:ext cx="3772644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d2299_21f8bc9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328371"/>
            <a:ext cx="2664296" cy="44129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В соответствии с </a:t>
            </a:r>
            <a:r>
              <a:rPr lang="ru-RU" sz="3200" dirty="0" err="1"/>
              <a:t>КоАП</a:t>
            </a:r>
            <a:r>
              <a:rPr lang="ru-RU" sz="3200" dirty="0"/>
              <a:t> РФ к правонарушителям могут применяться следующие виды наказаний: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5085184"/>
          </a:xfrm>
        </p:spPr>
        <p:txBody>
          <a:bodyPr>
            <a:normAutofit/>
          </a:bodyPr>
          <a:lstStyle/>
          <a:p>
            <a:pPr algn="just"/>
            <a:r>
              <a:rPr lang="ru-RU" sz="3400" dirty="0" smtClean="0"/>
              <a:t>Административное </a:t>
            </a:r>
            <a:r>
              <a:rPr lang="ru-RU" sz="3400" dirty="0"/>
              <a:t>выдворение за пределы Российской Федерации иностранного гражданина или лица без гражданства.</a:t>
            </a:r>
          </a:p>
          <a:p>
            <a:pPr algn="just"/>
            <a:r>
              <a:rPr lang="ru-RU" sz="3400" dirty="0" smtClean="0"/>
              <a:t> </a:t>
            </a:r>
            <a:r>
              <a:rPr lang="ru-RU" sz="3400" dirty="0"/>
              <a:t>Обязательные </a:t>
            </a:r>
            <a:r>
              <a:rPr lang="ru-RU" sz="3400" dirty="0" smtClean="0"/>
              <a:t>работы</a:t>
            </a:r>
          </a:p>
          <a:p>
            <a:pPr algn="just"/>
            <a:r>
              <a:rPr lang="ru-RU" sz="3400" dirty="0"/>
              <a:t>Административный запрет на посещение мест проведения официальных спортивных соревнований в дни их проведения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556792"/>
            <a:ext cx="7239000" cy="484632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Лицо</a:t>
            </a:r>
            <a:r>
              <a:rPr lang="ru-RU" dirty="0"/>
              <a:t>, достигшее к моменту совершения административного правонарушения возраста 16 лет, может быть освобождено от административной ответственности с применением к нему меры воздействия, предусмотренной федеральным законодательством о защите прав несовершеннолетних.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spc="150" dirty="0">
                <a:ln w="1143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Уголовная ответственность </a:t>
            </a:r>
            <a:r>
              <a:rPr lang="ru-RU" sz="4000" spc="150" dirty="0" smtClean="0">
                <a:ln w="1143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r>
              <a:rPr lang="ru-RU" sz="4000" spc="150" dirty="0">
                <a:ln w="1143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spc="150" dirty="0">
                <a:ln w="1143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pc="150" dirty="0">
              <a:ln w="11430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dm-i-ugol-20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552" y="1484784"/>
            <a:ext cx="4032448" cy="4824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Особенности уголовной ответственности и </a:t>
            </a:r>
            <a:r>
              <a:rPr lang="ru-RU" sz="2800" dirty="0" smtClean="0"/>
              <a:t>наказания </a:t>
            </a:r>
            <a:r>
              <a:rPr lang="ru-RU" sz="2800" dirty="0"/>
              <a:t>несовершеннолетних.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5112568" cy="54452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уголовному законодательству несовершеннолетними признаются лица, которым ко времени совершения преступления исполнилось 14 лет, но не исполнилось 18 лет. Причем считается, что лицо достигло определенного возраста не в день рождения, а со следующих суток.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Основание привлечения несовершеннолетнего к уголовной ответственности такое же, как и основание привлечения взрослого человека – совершение преступления.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Виды наказаний, </a:t>
            </a:r>
            <a:r>
              <a:rPr lang="ru-RU" dirty="0" smtClean="0"/>
              <a:t>назначаемых несовершеннолетним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/>
              <a:t>штраф,</a:t>
            </a:r>
          </a:p>
          <a:p>
            <a:pPr algn="just"/>
            <a:r>
              <a:rPr lang="ru-RU" dirty="0" smtClean="0"/>
              <a:t>лишение </a:t>
            </a:r>
            <a:r>
              <a:rPr lang="ru-RU" dirty="0"/>
              <a:t>права заниматься определенной деятельностью;</a:t>
            </a:r>
          </a:p>
          <a:p>
            <a:pPr algn="just"/>
            <a:r>
              <a:rPr lang="ru-RU" dirty="0" smtClean="0"/>
              <a:t>обязательные </a:t>
            </a:r>
            <a:r>
              <a:rPr lang="ru-RU" dirty="0"/>
              <a:t>работы;</a:t>
            </a:r>
          </a:p>
          <a:p>
            <a:pPr algn="just"/>
            <a:r>
              <a:rPr lang="ru-RU" dirty="0" smtClean="0"/>
              <a:t>исправительные </a:t>
            </a:r>
            <a:r>
              <a:rPr lang="ru-RU" dirty="0"/>
              <a:t>работы;</a:t>
            </a:r>
          </a:p>
          <a:p>
            <a:pPr algn="just"/>
            <a:r>
              <a:rPr lang="ru-RU" dirty="0" smtClean="0"/>
              <a:t>ограничение </a:t>
            </a:r>
            <a:r>
              <a:rPr lang="ru-RU" dirty="0"/>
              <a:t>свободы;</a:t>
            </a:r>
          </a:p>
          <a:p>
            <a:pPr algn="just"/>
            <a:r>
              <a:rPr lang="ru-RU" dirty="0" smtClean="0"/>
              <a:t>лишение </a:t>
            </a:r>
            <a:r>
              <a:rPr lang="ru-RU" dirty="0"/>
              <a:t>свободы на определенный срок.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064896" cy="266429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400" dirty="0" smtClean="0"/>
              <a:t>		Несовершеннолетний, совершивший </a:t>
            </a:r>
            <a:r>
              <a:rPr lang="ru-RU" sz="3400" dirty="0"/>
              <a:t>преступление небольшой или средней тяжести, может быть освобожден от уголовной ответственности, если будет признано, что его исправление может быть достигнуто путем применения принудительных мер воспитательного воздействия.</a:t>
            </a:r>
          </a:p>
          <a:p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71062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062664" cy="10801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Несовершеннолетнему </a:t>
            </a: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быть назначено одновременно несколько принудительных мер воспитательного воздействия.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99992" y="1916832"/>
            <a:ext cx="4176464" cy="464400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		В </a:t>
            </a:r>
            <a:r>
              <a:rPr lang="ru-RU" sz="2400" dirty="0"/>
              <a:t>случае систематического неисполнения несовершеннолетним принудительной меры воспитательного воздействия эта </a:t>
            </a:r>
            <a:r>
              <a:rPr lang="ru-RU" sz="2400" dirty="0" smtClean="0"/>
              <a:t>мера </a:t>
            </a:r>
            <a:r>
              <a:rPr lang="ru-RU" sz="2400" dirty="0"/>
              <a:t>отменяется и материалы направляются для привлечения несовершеннолетнего к уголовной ответственности.</a:t>
            </a:r>
          </a:p>
        </p:txBody>
      </p:sp>
      <p:pic>
        <p:nvPicPr>
          <p:cNvPr id="5" name="Рисунок 4" descr="adb343939a2ce5646b631ceb1eedbbb202686b28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060848"/>
            <a:ext cx="3816424" cy="4293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Предупреждение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Передача под надзор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Обязанность загладить причиненный вред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Ограничение досуга и установление особых требований 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поведению несовершеннолетнего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Принудительные меры </a:t>
            </a:r>
            <a:r>
              <a:rPr lang="ru-RU" sz="4000" dirty="0"/>
              <a:t>воспитательного воздействия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4941168"/>
            <a:ext cx="66967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Настоящий перечень не является исчерпывающим.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Что такое ответственность?</a:t>
            </a:r>
            <a:endParaRPr lang="ru-RU" sz="44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отвечать за что-то, повинность ручательства за что-то, долг дать в чем-то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(словарь В.И. Даля).</a:t>
            </a: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ответственным, сделать что-либо без чужой подсказки или приказа", обязанность отвечать за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что-то (Оксфордский толковый словарь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языка).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501008"/>
            <a:ext cx="47625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011616" cy="3891062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Несовершеннолетний, осужденный за совершение преступления небольшой или средней тяжести, может быть освобожден судом от наказания с применением принудительных мер воспитательного </a:t>
            </a:r>
            <a:r>
              <a:rPr lang="ru-RU" dirty="0" smtClean="0">
                <a:solidFill>
                  <a:schemeClr val="bg1"/>
                </a:solidFill>
              </a:rPr>
              <a:t>воздействия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Освобождение от наказания несовершеннолетних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7498080" cy="544867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	Несовершеннолетний </a:t>
            </a:r>
            <a:r>
              <a:rPr lang="ru-RU" dirty="0"/>
              <a:t>может быть освобожден судом от наказания и помещен в специальное учебно-воспитательное учреждение закрытого </a:t>
            </a:r>
            <a:r>
              <a:rPr lang="ru-RU" dirty="0" smtClean="0"/>
              <a:t>типа.</a:t>
            </a:r>
          </a:p>
          <a:p>
            <a:pPr algn="just">
              <a:buNone/>
            </a:pPr>
            <a:r>
              <a:rPr lang="ru-RU" dirty="0" smtClean="0"/>
              <a:t>		Несовершеннолетний </a:t>
            </a:r>
            <a:r>
              <a:rPr lang="ru-RU" dirty="0"/>
              <a:t>может быть помещен в указанное учреждение до достижения им возраста восемнадцати лет, но не более чем на три года.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Юридическая ответственность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3924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dirty="0" smtClean="0"/>
              <a:t>– вид </a:t>
            </a:r>
            <a:r>
              <a:rPr lang="ru-RU" dirty="0"/>
              <a:t>социальной ответственности, </a:t>
            </a:r>
            <a:r>
              <a:rPr lang="ru-RU" dirty="0" smtClean="0"/>
              <a:t>возникшей </a:t>
            </a:r>
            <a:r>
              <a:rPr lang="ru-RU" dirty="0"/>
              <a:t>из </a:t>
            </a:r>
            <a:r>
              <a:rPr lang="ru-RU" dirty="0" smtClean="0"/>
              <a:t>правового отношения между </a:t>
            </a:r>
            <a:r>
              <a:rPr lang="ru-RU" dirty="0"/>
              <a:t>государством в лице его специальных </a:t>
            </a:r>
            <a:r>
              <a:rPr lang="ru-RU" dirty="0" smtClean="0"/>
              <a:t>органов, </a:t>
            </a:r>
            <a:r>
              <a:rPr lang="ru-RU" dirty="0"/>
              <a:t>и правонарушителем, на которого возлагается обязанность претерпевать соответствующие лишения и неблагоприятные последствия </a:t>
            </a:r>
            <a:r>
              <a:rPr lang="ru-RU" dirty="0" smtClean="0"/>
              <a:t>за нарушение </a:t>
            </a:r>
            <a:r>
              <a:rPr lang="ru-RU" dirty="0"/>
              <a:t>требований, которые содержатся в нормах права. </a:t>
            </a:r>
            <a:endParaRPr lang="ru-RU" dirty="0" smtClean="0"/>
          </a:p>
          <a:p>
            <a:pPr algn="just">
              <a:buNone/>
            </a:pPr>
            <a:endParaRPr lang="ru-RU" sz="2800" dirty="0"/>
          </a:p>
          <a:p>
            <a:pPr algn="just">
              <a:buNone/>
            </a:pPr>
            <a:r>
              <a:rPr lang="ru-RU" sz="2800" dirty="0" smtClean="0"/>
              <a:t>	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Юридическая ответственность </a:t>
            </a:r>
            <a:b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b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государственное принуждение</a:t>
            </a:r>
            <a:endParaRPr lang="ru-RU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147248" cy="41779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2348880"/>
            <a:ext cx="6624736" cy="9144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совершить определенное действие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3645024"/>
            <a:ext cx="671674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обязанность воздержаться от определенного действия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3647" y="4869160"/>
            <a:ext cx="671674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обязанность претерпевать неблагоприятные последствия противоправного поведения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224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67544" y="2585375"/>
            <a:ext cx="8064896" cy="427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Несовершеннолетний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sz="2800" dirty="0"/>
              <a:t>– в праве РФ лицо, не достигшее 18 лет. Данное понятие используется в разных отраслях права применительно к лицам в возрасте от 14 до 18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47260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Гражданско-правовая ответственность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несовершеннолетних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476672"/>
            <a:ext cx="3826768" cy="5649491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вред, причиненный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малолетними (до 14 лет),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 возлагается целиком и полностью на родителей или лиц, их замещающих, в установленном законом порядке.</a:t>
            </a:r>
          </a:p>
        </p:txBody>
      </p:sp>
      <p:pic>
        <p:nvPicPr>
          <p:cNvPr id="4" name="Содержимое 3" descr="b36548ea0c601c68bdea75e4c169d08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556792"/>
            <a:ext cx="4589552" cy="3886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860032" y="908720"/>
            <a:ext cx="3960440" cy="4392488"/>
          </a:xfrm>
        </p:spPr>
        <p:txBody>
          <a:bodyPr>
            <a:normAutofit/>
          </a:bodyPr>
          <a:lstStyle/>
          <a:p>
            <a:pPr algn="just"/>
            <a: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Несовершеннолетние в возрасте от 14 до 18 лет самостоятельно несут ответственность за причиненный вред.</a:t>
            </a:r>
            <a:b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oll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3600400" cy="54141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76978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77522"/>
            <a:ext cx="6066141" cy="4180478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11560" y="836712"/>
            <a:ext cx="8208912" cy="267483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родителей, лишенных родительских прав, суд может возложить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ответственность за вред, причиненный несовершеннолетним,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трех лет после лишения родительских прав, если поведение ребенка явилось следствием ненадлежащего осуществления родительских  обязанностей.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7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9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418</TotalTime>
  <Words>460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21</vt:i4>
      </vt:variant>
    </vt:vector>
  </HeadingPairs>
  <TitlesOfParts>
    <vt:vector size="36" baseType="lpstr">
      <vt:lpstr>Трек</vt:lpstr>
      <vt:lpstr>Поток</vt:lpstr>
      <vt:lpstr>Метро</vt:lpstr>
      <vt:lpstr>Тема Office</vt:lpstr>
      <vt:lpstr>Аспект</vt:lpstr>
      <vt:lpstr>Обычная</vt:lpstr>
      <vt:lpstr>Справедливость</vt:lpstr>
      <vt:lpstr>Городская</vt:lpstr>
      <vt:lpstr>Солнцестояние</vt:lpstr>
      <vt:lpstr>Открытая</vt:lpstr>
      <vt:lpstr>Бумажная</vt:lpstr>
      <vt:lpstr>Модульная</vt:lpstr>
      <vt:lpstr>Официальная</vt:lpstr>
      <vt:lpstr>1_Модульная</vt:lpstr>
      <vt:lpstr>2_Модульная</vt:lpstr>
      <vt:lpstr>Ответственность несовершеннолетних</vt:lpstr>
      <vt:lpstr>Что такое ответственность?</vt:lpstr>
      <vt:lpstr>Юридическая ответственность </vt:lpstr>
      <vt:lpstr>Юридическая ответственность  =  государственное принуждение</vt:lpstr>
      <vt:lpstr>Несовершеннолетний</vt:lpstr>
      <vt:lpstr>Слайд 6</vt:lpstr>
      <vt:lpstr>Слайд 7</vt:lpstr>
      <vt:lpstr>Несовершеннолетние в возрасте от 14 до 18 лет самостоятельно несут ответственность за причиненный вред. </vt:lpstr>
      <vt:lpstr>Слайд 9</vt:lpstr>
      <vt:lpstr>  Особенности административной ответственности несовершеннолетних </vt:lpstr>
      <vt:lpstr>В соответствии с КоАП РФ к правонарушителям могут применяться следующие виды наказаний:</vt:lpstr>
      <vt:lpstr>В соответствии с КоАП РФ к правонарушителям могут применяться следующие виды наказаний:</vt:lpstr>
      <vt:lpstr>Слайд 13</vt:lpstr>
      <vt:lpstr>Уголовная ответственность несовершеннолетних </vt:lpstr>
      <vt:lpstr>Особенности уголовной ответственности и наказания несовершеннолетних. </vt:lpstr>
      <vt:lpstr>Виды наказаний, назначаемых несовершеннолетним</vt:lpstr>
      <vt:lpstr>Слайд 17</vt:lpstr>
      <vt:lpstr> Несовершеннолетнему может быть назначено одновременно несколько принудительных мер воспитательного воздействия.</vt:lpstr>
      <vt:lpstr>Принудительные меры воспитательного воздействия </vt:lpstr>
      <vt:lpstr>Освобождение от наказания несовершеннолетних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Ответственность несовершеннолетних</dc:title>
  <dc:creator>Валера Нумизмат</dc:creator>
  <cp:lastModifiedBy>Admin</cp:lastModifiedBy>
  <cp:revision>46</cp:revision>
  <dcterms:created xsi:type="dcterms:W3CDTF">2014-07-23T15:35:24Z</dcterms:created>
  <dcterms:modified xsi:type="dcterms:W3CDTF">2014-09-03T06:01:02Z</dcterms:modified>
</cp:coreProperties>
</file>